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331" r:id="rId3"/>
    <p:sldId id="288" r:id="rId4"/>
    <p:sldId id="332" r:id="rId5"/>
    <p:sldId id="333" r:id="rId6"/>
    <p:sldId id="334" r:id="rId7"/>
    <p:sldId id="335" r:id="rId8"/>
    <p:sldId id="336" r:id="rId9"/>
    <p:sldId id="337" r:id="rId10"/>
    <p:sldId id="338" r:id="rId11"/>
    <p:sldId id="339" r:id="rId12"/>
    <p:sldId id="340" r:id="rId13"/>
    <p:sldId id="341" r:id="rId14"/>
    <p:sldId id="342" r:id="rId15"/>
    <p:sldId id="343" r:id="rId16"/>
    <p:sldId id="344" r:id="rId17"/>
    <p:sldId id="345" r:id="rId18"/>
    <p:sldId id="346" r:id="rId19"/>
    <p:sldId id="347" r:id="rId20"/>
    <p:sldId id="348" r:id="rId21"/>
    <p:sldId id="285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4472C4"/>
    <a:srgbClr val="00C300"/>
    <a:srgbClr val="D00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30"/>
    <p:restoredTop sz="94682"/>
  </p:normalViewPr>
  <p:slideViewPr>
    <p:cSldViewPr snapToGrid="0" snapToObjects="1">
      <p:cViewPr varScale="1">
        <p:scale>
          <a:sx n="119" d="100"/>
          <a:sy n="119" d="100"/>
        </p:scale>
        <p:origin x="14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BF80EF-30D3-F644-A0D8-F1E5655B86F5}" type="datetimeFigureOut">
              <a:rPr lang="en-US" smtClean="0"/>
              <a:t>9/3/18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C89AA5-E2CB-1848-A0F9-36A33A4B5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942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C89AA5-E2CB-1848-A0F9-36A33A4B58A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0545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C89AA5-E2CB-1848-A0F9-36A33A4B58A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3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A7D3-5C79-C241-BB08-E33DA176DFED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FA7D3-5C79-C241-BB08-E33DA176DFED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39B4E8-64B0-CA41-84E2-A2B57D79F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493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bhatt55@asu.edu" TargetMode="External"/><Relationship Id="rId4" Type="http://schemas.openxmlformats.org/officeDocument/2006/relationships/hyperlink" Target="mailto:wwang239@asu.edu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mailto:sgil@asu.edu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3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CSE 574 Lecture </a:t>
            </a:r>
            <a:r>
              <a:rPr lang="en-US" b="1" dirty="0"/>
              <a:t>4</a:t>
            </a:r>
            <a:r>
              <a:rPr lang="en-US" b="1" dirty="0" smtClean="0"/>
              <a:t>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Adversarial Search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49287" y="3877186"/>
            <a:ext cx="5910942" cy="1241822"/>
          </a:xfrm>
        </p:spPr>
        <p:txBody>
          <a:bodyPr>
            <a:normAutofit fontScale="55000" lnSpcReduction="20000"/>
          </a:bodyPr>
          <a:lstStyle/>
          <a:p>
            <a:pPr algn="l"/>
            <a:r>
              <a:rPr lang="en-US" b="1" dirty="0" smtClean="0"/>
              <a:t>Professor: </a:t>
            </a:r>
            <a:r>
              <a:rPr lang="en-US" dirty="0" smtClean="0"/>
              <a:t>Stephanie Gil</a:t>
            </a:r>
          </a:p>
          <a:p>
            <a:pPr algn="l"/>
            <a:r>
              <a:rPr lang="en-US" b="1" dirty="0" smtClean="0"/>
              <a:t>Email: </a:t>
            </a:r>
            <a:r>
              <a:rPr lang="en-US" dirty="0" smtClean="0">
                <a:hlinkClick r:id="rId2"/>
              </a:rPr>
              <a:t>sgil@asu.edu</a:t>
            </a:r>
            <a:r>
              <a:rPr lang="en-US" dirty="0" smtClean="0"/>
              <a:t> (Office hours M 12-1pm BYENG 386)</a:t>
            </a:r>
          </a:p>
          <a:p>
            <a:pPr algn="l"/>
            <a:r>
              <a:rPr lang="en-US" b="1" dirty="0" smtClean="0"/>
              <a:t>TAs: </a:t>
            </a:r>
            <a:r>
              <a:rPr lang="en-US" dirty="0" err="1" smtClean="0"/>
              <a:t>Sushmita</a:t>
            </a:r>
            <a:r>
              <a:rPr lang="en-US" dirty="0" smtClean="0"/>
              <a:t> Bhattacharya </a:t>
            </a:r>
            <a:r>
              <a:rPr lang="en-US" dirty="0" smtClean="0">
                <a:hlinkClick r:id="rId3"/>
              </a:rPr>
              <a:t>sbhatt55@asu.edu</a:t>
            </a:r>
            <a:r>
              <a:rPr lang="en-US" dirty="0" smtClean="0"/>
              <a:t> (Office hours </a:t>
            </a:r>
            <a:r>
              <a:rPr lang="en-US" dirty="0"/>
              <a:t>M 5-6</a:t>
            </a:r>
            <a:r>
              <a:rPr lang="en-US" dirty="0" smtClean="0"/>
              <a:t> BYENG 392)</a:t>
            </a:r>
          </a:p>
          <a:p>
            <a:pPr algn="l"/>
            <a:r>
              <a:rPr lang="en-US" dirty="0" smtClean="0"/>
              <a:t>         </a:t>
            </a:r>
            <a:r>
              <a:rPr lang="en-US" dirty="0" err="1" smtClean="0"/>
              <a:t>Weiying</a:t>
            </a:r>
            <a:r>
              <a:rPr lang="en-US" dirty="0" smtClean="0"/>
              <a:t> Wang </a:t>
            </a:r>
            <a:r>
              <a:rPr lang="en-US" dirty="0" smtClean="0">
                <a:hlinkClick r:id="rId4"/>
              </a:rPr>
              <a:t>wwang239@asu.edu</a:t>
            </a:r>
            <a:r>
              <a:rPr lang="en-US" dirty="0" smtClean="0"/>
              <a:t> (Office hours </a:t>
            </a:r>
            <a:r>
              <a:rPr lang="en-US" dirty="0" err="1"/>
              <a:t>Th</a:t>
            </a:r>
            <a:r>
              <a:rPr lang="en-US" dirty="0"/>
              <a:t> 2:30-3:30 </a:t>
            </a:r>
            <a:r>
              <a:rPr lang="en-US" dirty="0" smtClean="0"/>
              <a:t> BYENG 392)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8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3822"/>
            <a:ext cx="7886700" cy="1325563"/>
          </a:xfrm>
        </p:spPr>
        <p:txBody>
          <a:bodyPr/>
          <a:lstStyle/>
          <a:p>
            <a:r>
              <a:rPr lang="en-US" dirty="0" smtClean="0"/>
              <a:t>Checkers 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8844" y="5524342"/>
            <a:ext cx="7886700" cy="1333658"/>
          </a:xfrm>
        </p:spPr>
        <p:txBody>
          <a:bodyPr/>
          <a:lstStyle/>
          <a:p>
            <a:r>
              <a:rPr lang="en-US" dirty="0" smtClean="0"/>
              <a:t>Two-player game</a:t>
            </a:r>
          </a:p>
          <a:p>
            <a:r>
              <a:rPr lang="en-US" dirty="0" smtClean="0"/>
              <a:t>If one player wins </a:t>
            </a:r>
            <a:r>
              <a:rPr lang="en-US" dirty="0" smtClean="0">
                <a:sym typeface="Wingdings"/>
              </a:rPr>
              <a:t> opponent loses</a:t>
            </a:r>
            <a:endParaRPr lang="en-US" dirty="0"/>
          </a:p>
        </p:txBody>
      </p:sp>
      <p:pic>
        <p:nvPicPr>
          <p:cNvPr id="4" name="checkers_withAB_pruning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26296" y="1473383"/>
            <a:ext cx="3495570" cy="36161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64749" y="5084466"/>
            <a:ext cx="3557117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Video credit: </a:t>
            </a:r>
            <a:r>
              <a:rPr lang="en-US" sz="1400" dirty="0" err="1" smtClean="0">
                <a:solidFill>
                  <a:schemeClr val="bg1"/>
                </a:solidFill>
              </a:rPr>
              <a:t>youtube</a:t>
            </a:r>
            <a:r>
              <a:rPr lang="en-US" sz="1400" dirty="0" smtClean="0">
                <a:solidFill>
                  <a:schemeClr val="bg1"/>
                </a:solidFill>
              </a:rPr>
              <a:t> with Alpha Beta pruning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42928" y="2441750"/>
            <a:ext cx="2964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Size of the </a:t>
            </a:r>
          </a:p>
          <a:p>
            <a:r>
              <a:rPr lang="en-US" dirty="0" smtClean="0"/>
              <a:t>state space: 10</a:t>
            </a:r>
            <a:r>
              <a:rPr lang="en-US" baseline="30000" dirty="0" smtClean="0"/>
              <a:t>40</a:t>
            </a:r>
            <a:endParaRPr 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380550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Some Important Games in AI History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8394770" cy="484648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Chess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Size of the state space: 10</a:t>
            </a:r>
            <a:r>
              <a:rPr lang="en-US" baseline="30000" dirty="0" smtClean="0"/>
              <a:t>154</a:t>
            </a:r>
            <a:r>
              <a:rPr lang="en-US" dirty="0" smtClean="0"/>
              <a:t> </a:t>
            </a:r>
          </a:p>
          <a:p>
            <a:r>
              <a:rPr lang="en-US" dirty="0" smtClean="0"/>
              <a:t>World Champion Kasparov lost to IBM’s Deep Blue in 1997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938577" y="2753250"/>
            <a:ext cx="27532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IBM’s Deep Blue examined 200 million moves every second!</a:t>
            </a:r>
            <a:endParaRPr lang="en-US" dirty="0"/>
          </a:p>
        </p:txBody>
      </p:sp>
      <p:pic>
        <p:nvPicPr>
          <p:cNvPr id="5" name="chessKasparov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3772" y="2451797"/>
            <a:ext cx="4742822" cy="2937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612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57" y="0"/>
            <a:ext cx="7886700" cy="1325563"/>
          </a:xfrm>
        </p:spPr>
        <p:txBody>
          <a:bodyPr/>
          <a:lstStyle/>
          <a:p>
            <a:r>
              <a:rPr lang="en-US" dirty="0" smtClean="0"/>
              <a:t>How to “Play”?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6427" y="1446963"/>
            <a:ext cx="4174462" cy="5184949"/>
          </a:xfrm>
        </p:spPr>
        <p:txBody>
          <a:bodyPr>
            <a:normAutofit/>
          </a:bodyPr>
          <a:lstStyle/>
          <a:p>
            <a:r>
              <a:rPr lang="en-US" dirty="0" smtClean="0"/>
              <a:t>State space </a:t>
            </a:r>
            <a:r>
              <a:rPr lang="mr-IN" dirty="0" smtClean="0"/>
              <a:t>–</a:t>
            </a:r>
            <a:r>
              <a:rPr lang="en-US" dirty="0" smtClean="0"/>
              <a:t> all the possible moves</a:t>
            </a:r>
          </a:p>
          <a:p>
            <a:endParaRPr lang="en-US" dirty="0" smtClean="0"/>
          </a:p>
          <a:p>
            <a:r>
              <a:rPr lang="en-US" dirty="0" smtClean="0"/>
              <a:t>Objective function (or utility value) gives a numeric value for the terminal states</a:t>
            </a:r>
          </a:p>
          <a:p>
            <a:endParaRPr lang="en-US" dirty="0" smtClean="0"/>
          </a:p>
          <a:p>
            <a:r>
              <a:rPr lang="en-US" dirty="0"/>
              <a:t>Two players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502044" y="4421280"/>
            <a:ext cx="18589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Player 1 wants to </a:t>
            </a:r>
            <a:r>
              <a:rPr lang="en-US" dirty="0" smtClean="0">
                <a:solidFill>
                  <a:srgbClr val="FF0000"/>
                </a:solidFill>
              </a:rPr>
              <a:t>MAX</a:t>
            </a:r>
            <a:r>
              <a:rPr lang="en-US" dirty="0" smtClean="0"/>
              <a:t> objective function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463526" y="5598612"/>
            <a:ext cx="18589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Player 2 wants to </a:t>
            </a:r>
            <a:r>
              <a:rPr lang="en-US" dirty="0" smtClean="0">
                <a:solidFill>
                  <a:srgbClr val="FF0000"/>
                </a:solidFill>
              </a:rPr>
              <a:t>MIN</a:t>
            </a:r>
            <a:r>
              <a:rPr lang="en-US" dirty="0" smtClean="0"/>
              <a:t> objective function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250835" y="5054323"/>
            <a:ext cx="281350" cy="2512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2230738" y="5325632"/>
            <a:ext cx="271302" cy="321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4882" y="2083218"/>
            <a:ext cx="4480560" cy="305816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5275385" y="2411604"/>
            <a:ext cx="3868615" cy="7033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275385" y="3084844"/>
            <a:ext cx="3868615" cy="6246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5275385" y="3719564"/>
            <a:ext cx="3868615" cy="7033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461469" y="4453095"/>
            <a:ext cx="4682532" cy="7033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 rot="5400000">
            <a:off x="3659276" y="2280979"/>
            <a:ext cx="2612571" cy="7033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5426111" y="1346478"/>
            <a:ext cx="34666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Example: find the </a:t>
            </a:r>
            <a:r>
              <a:rPr lang="en-US" i="1" dirty="0" smtClean="0"/>
              <a:t>state space </a:t>
            </a:r>
            <a:r>
              <a:rPr lang="en-US" dirty="0" smtClean="0"/>
              <a:t>and </a:t>
            </a:r>
            <a:r>
              <a:rPr lang="en-US" i="1" dirty="0" smtClean="0"/>
              <a:t>objective function </a:t>
            </a:r>
            <a:r>
              <a:rPr lang="en-US" dirty="0" smtClean="0"/>
              <a:t>for tic tac toe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7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6" grpId="0" animBg="1"/>
      <p:bldP spid="17" grpId="0" animBg="1"/>
      <p:bldP spid="18" grpId="0" animBg="1"/>
      <p:bldP spid="19" grpId="0" animBg="1"/>
      <p:bldP spid="20" grpId="0" animBg="1"/>
      <p:bldP spid="2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Game Tree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50" y="2302606"/>
            <a:ext cx="7802317" cy="346514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190164" y="2411605"/>
            <a:ext cx="422031" cy="2813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40525" y="3669324"/>
            <a:ext cx="422031" cy="2813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171742" y="3739662"/>
            <a:ext cx="422031" cy="2813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583346" y="3729614"/>
            <a:ext cx="422031" cy="2813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368252" y="4029389"/>
            <a:ext cx="7012073" cy="18287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63416" y="3639178"/>
            <a:ext cx="631371" cy="2796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440265" y="2734826"/>
            <a:ext cx="7012073" cy="18287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493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Game Tree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50" y="2302606"/>
            <a:ext cx="7802317" cy="346514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368252" y="4029389"/>
            <a:ext cx="7012073" cy="18287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431323" y="2401556"/>
            <a:ext cx="231112" cy="3014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3414" y="3558792"/>
            <a:ext cx="711759" cy="3600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094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6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Game Tree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50" y="2302606"/>
            <a:ext cx="7802317" cy="3465147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567543" y="5426111"/>
            <a:ext cx="341644" cy="33159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951055" y="3679373"/>
            <a:ext cx="341644" cy="33159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952352" y="5419413"/>
            <a:ext cx="341644" cy="33159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384431" y="3681048"/>
            <a:ext cx="341644" cy="33159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820967" y="5429460"/>
            <a:ext cx="341644" cy="33159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745794" y="3691096"/>
            <a:ext cx="341644" cy="33159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441371" y="2401556"/>
            <a:ext cx="211016" cy="2813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940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Game Tree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50" y="2302606"/>
            <a:ext cx="7802317" cy="3465147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567543" y="5426111"/>
            <a:ext cx="341644" cy="33159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737609" y="663191"/>
            <a:ext cx="315518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Say </a:t>
            </a:r>
            <a:r>
              <a:rPr lang="en-US" dirty="0" smtClean="0">
                <a:solidFill>
                  <a:schemeClr val="accent1"/>
                </a:solidFill>
              </a:rPr>
              <a:t>Player 1 </a:t>
            </a:r>
            <a:r>
              <a:rPr lang="en-US" dirty="0" smtClean="0"/>
              <a:t>(who wants to maximize) plays optimally,  </a:t>
            </a:r>
            <a:r>
              <a:rPr lang="en-US" dirty="0"/>
              <a:t>t</a:t>
            </a:r>
            <a:r>
              <a:rPr lang="en-US" dirty="0" smtClean="0"/>
              <a:t>hen</a:t>
            </a:r>
            <a:r>
              <a:rPr lang="mr-IN" dirty="0" smtClean="0"/>
              <a:t>…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What is player 1’s best strategy?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What is player 2’s best response?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 rot="20395051">
            <a:off x="2480764" y="3106559"/>
            <a:ext cx="2359528" cy="124600"/>
          </a:xfrm>
          <a:prstGeom prst="rect">
            <a:avLst/>
          </a:prstGeom>
          <a:solidFill>
            <a:srgbClr val="4472C4">
              <a:alpha val="47843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7725896">
            <a:off x="1496996" y="4416589"/>
            <a:ext cx="1255060" cy="108600"/>
          </a:xfrm>
          <a:prstGeom prst="rect">
            <a:avLst/>
          </a:prstGeom>
          <a:solidFill>
            <a:srgbClr val="FF0000">
              <a:alpha val="4705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276141" y="6069204"/>
            <a:ext cx="1738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Terminal utility of the game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1808703" y="5817996"/>
            <a:ext cx="180871" cy="23111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4441371" y="2401556"/>
            <a:ext cx="211016" cy="2813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861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animBg="1"/>
      <p:bldP spid="11" grpId="0" animBg="1"/>
      <p:bldP spid="12" grpId="0" animBg="1"/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Game Tree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50" y="2302606"/>
            <a:ext cx="7802317" cy="3465147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3928905" y="5436159"/>
            <a:ext cx="341644" cy="33159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345723" y="1185705"/>
            <a:ext cx="31551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Say </a:t>
            </a:r>
            <a:r>
              <a:rPr lang="en-US" dirty="0" smtClean="0">
                <a:solidFill>
                  <a:schemeClr val="accent1"/>
                </a:solidFill>
              </a:rPr>
              <a:t>Player 1 </a:t>
            </a:r>
            <a:r>
              <a:rPr lang="en-US" dirty="0" smtClean="0"/>
              <a:t>(who wants to maximize) </a:t>
            </a:r>
            <a:r>
              <a:rPr lang="en-US" i="1" dirty="0" smtClean="0"/>
              <a:t>does not </a:t>
            </a:r>
            <a:r>
              <a:rPr lang="en-US" dirty="0" smtClean="0"/>
              <a:t>play optimally,  </a:t>
            </a:r>
            <a:r>
              <a:rPr lang="en-US" dirty="0"/>
              <a:t>t</a:t>
            </a:r>
            <a:r>
              <a:rPr lang="en-US" dirty="0" smtClean="0"/>
              <a:t>hen</a:t>
            </a:r>
            <a:r>
              <a:rPr lang="mr-IN" dirty="0" smtClean="0"/>
              <a:t>…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What is player 2’s response?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 rot="16200000">
            <a:off x="4397770" y="3149460"/>
            <a:ext cx="902038" cy="109614"/>
          </a:xfrm>
          <a:prstGeom prst="rect">
            <a:avLst/>
          </a:prstGeom>
          <a:solidFill>
            <a:srgbClr val="4472C4">
              <a:alpha val="47843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7725896">
            <a:off x="3867959" y="4439652"/>
            <a:ext cx="1208267" cy="136561"/>
          </a:xfrm>
          <a:prstGeom prst="rect">
            <a:avLst/>
          </a:prstGeom>
          <a:solidFill>
            <a:srgbClr val="FF0000">
              <a:alpha val="4705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441371" y="2401556"/>
            <a:ext cx="211016" cy="2813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746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animBg="1"/>
      <p:bldP spid="11" grpId="0" animBg="1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Minimax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Performs a complete depth-first exploration of the game tree</a:t>
            </a:r>
          </a:p>
          <a:p>
            <a:r>
              <a:rPr lang="en-US" dirty="0" smtClean="0"/>
              <a:t>Minimax values are “backed up” to the root</a:t>
            </a:r>
          </a:p>
          <a:p>
            <a:r>
              <a:rPr lang="en-US" dirty="0" smtClean="0"/>
              <a:t>Same time complexity as DFS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370" y="4221841"/>
            <a:ext cx="4996764" cy="2219151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039439" y="4270550"/>
            <a:ext cx="200967" cy="20096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622242" y="3677697"/>
            <a:ext cx="3265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Best that player 1 can do if both players are acting optimally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8" name="Straight Arrow Connector 7"/>
          <p:cNvCxnSpPr>
            <a:stCxn id="6" idx="1"/>
          </p:cNvCxnSpPr>
          <p:nvPr/>
        </p:nvCxnSpPr>
        <p:spPr>
          <a:xfrm flipH="1">
            <a:off x="4230356" y="4000863"/>
            <a:ext cx="391886" cy="21944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5499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Alpha-Beta Pruning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Recall the importance of pruning</a:t>
            </a:r>
            <a:r>
              <a:rPr lang="mr-IN" dirty="0" smtClean="0"/>
              <a:t>…</a:t>
            </a:r>
            <a:endParaRPr lang="en-US" dirty="0" smtClean="0"/>
          </a:p>
          <a:p>
            <a:pPr lvl="1"/>
            <a:r>
              <a:rPr lang="en-US" dirty="0" smtClean="0"/>
              <a:t>Checkers 10</a:t>
            </a:r>
            <a:r>
              <a:rPr lang="en-US" baseline="30000" dirty="0" smtClean="0"/>
              <a:t>40</a:t>
            </a:r>
            <a:r>
              <a:rPr lang="en-US" dirty="0" smtClean="0"/>
              <a:t> state space size</a:t>
            </a:r>
          </a:p>
          <a:p>
            <a:pPr lvl="1"/>
            <a:r>
              <a:rPr lang="en-US" dirty="0" smtClean="0"/>
              <a:t>Chess 10</a:t>
            </a:r>
            <a:r>
              <a:rPr lang="en-US" baseline="30000" dirty="0" smtClean="0"/>
              <a:t>154 </a:t>
            </a:r>
            <a:r>
              <a:rPr lang="en-US" dirty="0" smtClean="0"/>
              <a:t>state space size</a:t>
            </a:r>
          </a:p>
          <a:p>
            <a:endParaRPr lang="en-US" dirty="0"/>
          </a:p>
          <a:p>
            <a:r>
              <a:rPr lang="en-US" dirty="0" smtClean="0"/>
              <a:t>Idea: it is possible to compute the correct minimax decision without looking at every node in the game tree?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306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 Quiz Today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is a closed book quiz.  No notes, no phones, no textbook.  Please put everything away.</a:t>
            </a:r>
          </a:p>
          <a:p>
            <a:endParaRPr lang="en-US" dirty="0"/>
          </a:p>
          <a:p>
            <a:r>
              <a:rPr lang="en-US" dirty="0" smtClean="0"/>
              <a:t>You will have 20 minutes to complete the quiz</a:t>
            </a:r>
          </a:p>
          <a:p>
            <a:endParaRPr lang="en-US" dirty="0"/>
          </a:p>
          <a:p>
            <a:r>
              <a:rPr lang="en-US" dirty="0" smtClean="0"/>
              <a:t>Good luck!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312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Alpha-Beta Pruning	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768699" y="1999622"/>
                <a:ext cx="674928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</a:rPr>
                        <m:t>𝛼</m:t>
                      </m:r>
                      <m:r>
                        <a:rPr lang="en-US" sz="2800" b="0" i="1" smtClean="0">
                          <a:latin typeface="Cambria Math" charset="0"/>
                        </a:rPr>
                        <m:t>=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8699" y="1999622"/>
                <a:ext cx="674928" cy="430887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750277" y="2785068"/>
                <a:ext cx="678134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</a:rPr>
                        <m:t>𝛽</m:t>
                      </m:r>
                      <m:r>
                        <a:rPr lang="en-US" sz="2800" b="0" i="1" smtClean="0">
                          <a:latin typeface="Cambria Math" charset="0"/>
                        </a:rPr>
                        <m:t>=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0277" y="2785068"/>
                <a:ext cx="678134" cy="43088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1416818" y="1919236"/>
            <a:ext cx="6501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value of the best (i.e. highest-value) choice for player 1 that we have found so far at any choice point along the path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408444" y="2734827"/>
            <a:ext cx="6501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value of the best (i.e. lowest-value) choice for player 2 that we have found so far at any choice point along the path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07" y="3637503"/>
            <a:ext cx="4624885" cy="305679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606980" y="3758084"/>
            <a:ext cx="339634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Rules: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Alternate turns, MAX then MIN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Perform DFS to determine value bound on parent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Examine if the current branch or subtree can improve the bound, if </a:t>
            </a:r>
            <a:r>
              <a:rPr lang="en-US" i="1" dirty="0" smtClean="0"/>
              <a:t>not</a:t>
            </a:r>
            <a:r>
              <a:rPr lang="en-US" dirty="0" smtClean="0"/>
              <a:t> then cut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14399" y="4421274"/>
            <a:ext cx="733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&lt;=4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09893" y="3890386"/>
            <a:ext cx="733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&gt;</a:t>
            </a:r>
            <a:r>
              <a:rPr lang="en-US" smtClean="0">
                <a:solidFill>
                  <a:srgbClr val="FF0000"/>
                </a:solidFill>
              </a:rPr>
              <a:t>=4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" y="3778180"/>
            <a:ext cx="914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Maximizing player 1</a:t>
            </a:r>
            <a:endParaRPr lang="en-US" sz="1200" dirty="0">
              <a:solidFill>
                <a:schemeClr val="accent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4573675"/>
            <a:ext cx="914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Minimizing player 2</a:t>
            </a:r>
            <a:endParaRPr lang="en-US" sz="1200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001296" y="4493287"/>
            <a:ext cx="733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&lt;=6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374759" y="5087814"/>
            <a:ext cx="733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&gt;</a:t>
            </a:r>
            <a:r>
              <a:rPr lang="en-US" dirty="0" smtClean="0">
                <a:solidFill>
                  <a:srgbClr val="FF0000"/>
                </a:solidFill>
              </a:rPr>
              <a:t>=3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366386" y="5079440"/>
            <a:ext cx="733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&gt;=4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002971" y="4484914"/>
            <a:ext cx="733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&lt;=4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&quot;No&quot; Symbol 17"/>
          <p:cNvSpPr/>
          <p:nvPr/>
        </p:nvSpPr>
        <p:spPr>
          <a:xfrm>
            <a:off x="3135087" y="4963885"/>
            <a:ext cx="381838" cy="401934"/>
          </a:xfrm>
          <a:prstGeom prst="noSmoking">
            <a:avLst>
              <a:gd name="adj" fmla="val 849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853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9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9" grpId="0"/>
      <p:bldP spid="10" grpId="0"/>
      <p:bldP spid="11" grpId="0"/>
      <p:bldP spid="12" grpId="0"/>
      <p:bldP spid="13" grpId="0"/>
      <p:bldP spid="14" grpId="1"/>
      <p:bldP spid="14" grpId="2"/>
      <p:bldP spid="15" grpId="1"/>
      <p:bldP spid="15" grpId="2"/>
      <p:bldP spid="16" grpId="0"/>
      <p:bldP spid="16" grpId="1"/>
      <p:bldP spid="17" grpId="0"/>
      <p:bldP spid="1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Time</a:t>
            </a:r>
            <a:r>
              <a:rPr lang="mr-IN" dirty="0" smtClean="0"/>
              <a:t>…</a:t>
            </a:r>
            <a:r>
              <a:rPr lang="en-US" dirty="0" smtClean="0"/>
              <a:t>	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 Satisfaction Problems (Russell and </a:t>
            </a:r>
            <a:r>
              <a:rPr lang="en-US" dirty="0" err="1" smtClean="0"/>
              <a:t>Norvig</a:t>
            </a:r>
            <a:r>
              <a:rPr lang="en-US" dirty="0" smtClean="0"/>
              <a:t> </a:t>
            </a:r>
            <a:r>
              <a:rPr lang="en-US" dirty="0" err="1" smtClean="0"/>
              <a:t>ch</a:t>
            </a:r>
            <a:r>
              <a:rPr lang="en-US" dirty="0" smtClean="0"/>
              <a:t> 6.1-6.4, we may get to 6.5)</a:t>
            </a:r>
          </a:p>
          <a:p>
            <a:endParaRPr lang="en-US" dirty="0"/>
          </a:p>
          <a:p>
            <a:r>
              <a:rPr lang="en-US" dirty="0" smtClean="0"/>
              <a:t>New HW out Friday and due in two weeks</a:t>
            </a:r>
          </a:p>
          <a:p>
            <a:endParaRPr lang="en-US" dirty="0"/>
          </a:p>
          <a:p>
            <a:r>
              <a:rPr lang="en-US" dirty="0" smtClean="0"/>
              <a:t>Happy Labor Day!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751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Last Time: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738461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Repeated states and how to detect and avoid cycles</a:t>
            </a:r>
          </a:p>
          <a:p>
            <a:endParaRPr lang="en-US" dirty="0" smtClean="0"/>
          </a:p>
          <a:p>
            <a:r>
              <a:rPr lang="en-US" dirty="0" smtClean="0"/>
              <a:t>Greedy best-first search on trees</a:t>
            </a:r>
          </a:p>
          <a:p>
            <a:endParaRPr lang="en-US" dirty="0" smtClean="0"/>
          </a:p>
          <a:p>
            <a:r>
              <a:rPr lang="en-US" dirty="0" smtClean="0"/>
              <a:t>A* and its properties</a:t>
            </a:r>
          </a:p>
          <a:p>
            <a:endParaRPr lang="en-US" dirty="0" smtClean="0"/>
          </a:p>
          <a:p>
            <a:r>
              <a:rPr lang="en-US" dirty="0" smtClean="0"/>
              <a:t>Heuristics and their properties (admissible, consistent)</a:t>
            </a:r>
          </a:p>
          <a:p>
            <a:endParaRPr lang="en-US" dirty="0" smtClean="0"/>
          </a:p>
          <a:p>
            <a:r>
              <a:rPr lang="en-US" dirty="0" smtClean="0"/>
              <a:t>Graph-search and modifications for A*</a:t>
            </a:r>
          </a:p>
          <a:p>
            <a:endParaRPr lang="en-US" dirty="0" smtClean="0"/>
          </a:p>
          <a:p>
            <a:r>
              <a:rPr lang="en-US" dirty="0" smtClean="0"/>
              <a:t>This time: Adversarial </a:t>
            </a:r>
            <a:r>
              <a:rPr lang="en-US" dirty="0" smtClean="0"/>
              <a:t>Search 5.1-5.3 in the Russell and </a:t>
            </a:r>
            <a:r>
              <a:rPr lang="en-US" dirty="0" err="1" smtClean="0"/>
              <a:t>Norvig</a:t>
            </a:r>
            <a:r>
              <a:rPr lang="en-US" smtClean="0"/>
              <a:t> text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11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Theory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Multiagent</a:t>
            </a:r>
            <a:r>
              <a:rPr lang="en-US" dirty="0" smtClean="0"/>
              <a:t> environment where the impact of each agent on others is “significant”</a:t>
            </a:r>
          </a:p>
          <a:p>
            <a:endParaRPr lang="en-US" dirty="0" smtClean="0"/>
          </a:p>
          <a:p>
            <a:r>
              <a:rPr lang="en-US" dirty="0" smtClean="0"/>
              <a:t>Departure from classical planning assumptions</a:t>
            </a:r>
          </a:p>
          <a:p>
            <a:endParaRPr lang="en-US" dirty="0" smtClean="0"/>
          </a:p>
          <a:p>
            <a:r>
              <a:rPr lang="en-US" dirty="0" smtClean="0"/>
              <a:t>Interactions between agents can be cooperative or competitive.  We will focus on competitive.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25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Assumptions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arenR"/>
            </a:pPr>
            <a:r>
              <a:rPr lang="en-US" dirty="0" smtClean="0"/>
              <a:t>Deterministic</a:t>
            </a:r>
          </a:p>
          <a:p>
            <a:pPr marL="514350" indent="-514350">
              <a:buFont typeface="+mj-lt"/>
              <a:buAutoNum type="arabicParenR"/>
            </a:pPr>
            <a:endParaRPr lang="en-US" dirty="0" smtClean="0"/>
          </a:p>
          <a:p>
            <a:pPr marL="514350" indent="-514350">
              <a:buFont typeface="+mj-lt"/>
              <a:buAutoNum type="arabicParenR"/>
            </a:pPr>
            <a:r>
              <a:rPr lang="en-US" dirty="0" smtClean="0"/>
              <a:t>Turn-taking agents</a:t>
            </a:r>
          </a:p>
          <a:p>
            <a:pPr marL="514350" indent="-514350">
              <a:buFont typeface="+mj-lt"/>
              <a:buAutoNum type="arabicParenR"/>
            </a:pPr>
            <a:endParaRPr lang="en-US" dirty="0" smtClean="0"/>
          </a:p>
          <a:p>
            <a:pPr marL="514350" indent="-514350">
              <a:buFont typeface="+mj-lt"/>
              <a:buAutoNum type="arabicParenR"/>
            </a:pPr>
            <a:r>
              <a:rPr lang="en-US" dirty="0" smtClean="0"/>
              <a:t>Two player games</a:t>
            </a:r>
          </a:p>
          <a:p>
            <a:pPr marL="514350" indent="-514350">
              <a:buFont typeface="+mj-lt"/>
              <a:buAutoNum type="arabicParenR"/>
            </a:pPr>
            <a:endParaRPr lang="en-US" dirty="0" smtClean="0"/>
          </a:p>
          <a:p>
            <a:pPr marL="514350" indent="-514350">
              <a:buFont typeface="+mj-lt"/>
              <a:buAutoNum type="arabicParenR"/>
            </a:pPr>
            <a:r>
              <a:rPr lang="en-US" dirty="0" smtClean="0"/>
              <a:t>Zero sum games </a:t>
            </a:r>
            <a:r>
              <a:rPr lang="mr-IN" dirty="0" smtClean="0"/>
              <a:t>–</a:t>
            </a:r>
            <a:r>
              <a:rPr lang="en-US" dirty="0" smtClean="0"/>
              <a:t> the utility of agents at the end of the game is always equal and opposite</a:t>
            </a:r>
          </a:p>
          <a:p>
            <a:pPr marL="514350" indent="-514350">
              <a:buFont typeface="+mj-lt"/>
              <a:buAutoNum type="arabicParenR"/>
            </a:pPr>
            <a:endParaRPr lang="en-US" dirty="0" smtClean="0"/>
          </a:p>
          <a:p>
            <a:pPr marL="514350" indent="-514350">
              <a:buFont typeface="+mj-lt"/>
              <a:buAutoNum type="arabicParenR"/>
            </a:pPr>
            <a:r>
              <a:rPr lang="en-US" dirty="0" smtClean="0"/>
              <a:t>Perfect information </a:t>
            </a:r>
            <a:r>
              <a:rPr lang="mr-IN" dirty="0" smtClean="0"/>
              <a:t>–</a:t>
            </a:r>
            <a:r>
              <a:rPr lang="en-US" dirty="0" smtClean="0"/>
              <a:t> fully observable environment</a:t>
            </a:r>
          </a:p>
        </p:txBody>
      </p:sp>
    </p:spTree>
    <p:extLst>
      <p:ext uri="{BB962C8B-B14F-4D97-AF65-F5344CB8AC3E}">
        <p14:creationId xmlns:p14="http://schemas.microsoft.com/office/powerpoint/2010/main" val="80061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will not cover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Multiplayer games</a:t>
            </a:r>
          </a:p>
          <a:p>
            <a:endParaRPr lang="en-US" dirty="0" smtClean="0"/>
          </a:p>
          <a:p>
            <a:r>
              <a:rPr lang="en-US" dirty="0" smtClean="0"/>
              <a:t>Non zero-sum games</a:t>
            </a:r>
          </a:p>
          <a:p>
            <a:endParaRPr lang="en-US" dirty="0" smtClean="0"/>
          </a:p>
          <a:p>
            <a:r>
              <a:rPr lang="en-US" dirty="0" smtClean="0"/>
              <a:t>Stochastic games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143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Bit of History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Game playing was one of the first tasks undertaken by AI</a:t>
            </a:r>
          </a:p>
          <a:p>
            <a:r>
              <a:rPr lang="en-US" dirty="0" smtClean="0"/>
              <a:t>Notable scientists working on games through history:</a:t>
            </a:r>
          </a:p>
          <a:p>
            <a:pPr lvl="1"/>
            <a:r>
              <a:rPr lang="en-US" b="1" dirty="0" smtClean="0"/>
              <a:t>Konrad </a:t>
            </a:r>
            <a:r>
              <a:rPr lang="en-US" b="1" dirty="0" err="1" smtClean="0"/>
              <a:t>Zuse</a:t>
            </a:r>
            <a:r>
              <a:rPr lang="en-US" b="1" dirty="0" smtClean="0"/>
              <a:t> </a:t>
            </a:r>
            <a:r>
              <a:rPr lang="en-US" dirty="0" smtClean="0"/>
              <a:t>- the inventor of the first programmable computer and first programming language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015" y="4280598"/>
            <a:ext cx="2710334" cy="2577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092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Bit of History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Game playing was one of the first tasks undertaken by AI</a:t>
            </a:r>
          </a:p>
          <a:p>
            <a:r>
              <a:rPr lang="en-US" dirty="0" smtClean="0"/>
              <a:t>Notable scientists working on games through history:</a:t>
            </a:r>
          </a:p>
          <a:p>
            <a:pPr lvl="1"/>
            <a:r>
              <a:rPr lang="en-US" b="1" dirty="0" smtClean="0"/>
              <a:t>Konrad </a:t>
            </a:r>
            <a:r>
              <a:rPr lang="en-US" b="1" dirty="0" err="1" smtClean="0"/>
              <a:t>Zuse</a:t>
            </a:r>
            <a:r>
              <a:rPr lang="en-US" b="1" dirty="0" smtClean="0"/>
              <a:t> </a:t>
            </a:r>
            <a:r>
              <a:rPr lang="en-US" dirty="0" smtClean="0"/>
              <a:t>- the inventor of the first programmable computer and first programming language</a:t>
            </a:r>
          </a:p>
          <a:p>
            <a:pPr lvl="1"/>
            <a:r>
              <a:rPr lang="en-US" b="1" dirty="0" smtClean="0"/>
              <a:t>Claude Shannon </a:t>
            </a:r>
            <a:r>
              <a:rPr lang="mr-IN" dirty="0" smtClean="0"/>
              <a:t>–</a:t>
            </a:r>
            <a:r>
              <a:rPr lang="en-US" dirty="0" smtClean="0"/>
              <a:t> the inventor of information theory</a:t>
            </a:r>
          </a:p>
          <a:p>
            <a:pPr lvl="1"/>
            <a:r>
              <a:rPr lang="en-US" b="1" dirty="0" smtClean="0"/>
              <a:t>Norbert Weiner </a:t>
            </a:r>
            <a:r>
              <a:rPr lang="mr-IN" dirty="0" smtClean="0"/>
              <a:t>–</a:t>
            </a:r>
            <a:r>
              <a:rPr lang="en-US" dirty="0" smtClean="0"/>
              <a:t> the creator of modern control theory</a:t>
            </a:r>
          </a:p>
          <a:p>
            <a:pPr lvl="1"/>
            <a:r>
              <a:rPr lang="en-US" b="1" dirty="0" smtClean="0"/>
              <a:t>Alan Turing </a:t>
            </a:r>
            <a:r>
              <a:rPr lang="mr-IN" dirty="0" smtClean="0"/>
              <a:t>–</a:t>
            </a:r>
            <a:r>
              <a:rPr lang="en-US" dirty="0" smtClean="0"/>
              <a:t> widely considered the father of theoretical computer science and artificial intelligence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632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Some Important Games in AI History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Checkers</a:t>
            </a:r>
          </a:p>
          <a:p>
            <a:r>
              <a:rPr lang="en-US" dirty="0" smtClean="0"/>
              <a:t>1994, an AI beat </a:t>
            </a:r>
            <a:r>
              <a:rPr lang="en-US" dirty="0" err="1" smtClean="0"/>
              <a:t>Tinsely</a:t>
            </a:r>
            <a:r>
              <a:rPr lang="en-US" dirty="0" smtClean="0"/>
              <a:t>, the 40 year undefeated world champion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041" y="3310007"/>
            <a:ext cx="5627077" cy="320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24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10789</TotalTime>
  <Words>745</Words>
  <Application>Microsoft Macintosh PowerPoint</Application>
  <PresentationFormat>On-screen Show (4:3)</PresentationFormat>
  <Paragraphs>135</Paragraphs>
  <Slides>21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Calibri</vt:lpstr>
      <vt:lpstr>Calibri Light</vt:lpstr>
      <vt:lpstr>Cambria Math</vt:lpstr>
      <vt:lpstr>Mangal</vt:lpstr>
      <vt:lpstr>Wingdings</vt:lpstr>
      <vt:lpstr>Arial</vt:lpstr>
      <vt:lpstr>Office Theme</vt:lpstr>
      <vt:lpstr>CSE 574 Lecture 4:  Adversarial Search</vt:lpstr>
      <vt:lpstr>Pop Quiz Today </vt:lpstr>
      <vt:lpstr>Last Time:</vt:lpstr>
      <vt:lpstr>Game Theory</vt:lpstr>
      <vt:lpstr>Assumptions</vt:lpstr>
      <vt:lpstr>We will not cover</vt:lpstr>
      <vt:lpstr>A Bit of History…</vt:lpstr>
      <vt:lpstr>A Bit of History…</vt:lpstr>
      <vt:lpstr>Some Important Games in AI History</vt:lpstr>
      <vt:lpstr>Checkers (cont.)</vt:lpstr>
      <vt:lpstr>Some Important Games in AI History</vt:lpstr>
      <vt:lpstr>How to “Play”?</vt:lpstr>
      <vt:lpstr>A Game Tree</vt:lpstr>
      <vt:lpstr>A Game Tree</vt:lpstr>
      <vt:lpstr>A Game Tree</vt:lpstr>
      <vt:lpstr>A Game Tree</vt:lpstr>
      <vt:lpstr>A Game Tree</vt:lpstr>
      <vt:lpstr>Minimax Algorithm</vt:lpstr>
      <vt:lpstr>Alpha-Beta Pruning</vt:lpstr>
      <vt:lpstr>Alpha-Beta Pruning </vt:lpstr>
      <vt:lpstr>Next Time…  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574 Lecture 1: Introduction </dc:title>
  <dc:creator>Microsoft Office User</dc:creator>
  <cp:lastModifiedBy>Microsoft Office User</cp:lastModifiedBy>
  <cp:revision>336</cp:revision>
  <dcterms:created xsi:type="dcterms:W3CDTF">2018-08-19T23:58:14Z</dcterms:created>
  <dcterms:modified xsi:type="dcterms:W3CDTF">2018-09-03T17:46:53Z</dcterms:modified>
</cp:coreProperties>
</file>

<file path=docProps/thumbnail.jpeg>
</file>